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556" r:id="rId4"/>
    <p:sldId id="566" r:id="rId5"/>
    <p:sldId id="567" r:id="rId6"/>
    <p:sldId id="560"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556"/>
            <p14:sldId id="566"/>
            <p14:sldId id="567"/>
            <p14:sldId id="560"/>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6447" autoAdjust="0"/>
  </p:normalViewPr>
  <p:slideViewPr>
    <p:cSldViewPr snapToGrid="0">
      <p:cViewPr varScale="1">
        <p:scale>
          <a:sx n="85" d="100"/>
          <a:sy n="85" d="100"/>
        </p:scale>
        <p:origin x="-90"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2020-10-08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A systematic approach to solving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A systematic approach to solving a system of linear equations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A systematic approach to solving a system of linear equations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A systematic approach to solving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A systematic approach to solving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A systematic approach to solving a system of linear equations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microsoft.com/office/2007/relationships/media" Target="../media/media3.wav"/><Relationship Id="rId7" Type="http://schemas.openxmlformats.org/officeDocument/2006/relationships/image" Target="../media/image10.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3.wav"/><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6.4 </a:t>
            </a:r>
            <a:r>
              <a:rPr lang="en-CA" dirty="0" smtClean="0"/>
              <a:t>A systematic approach to solving a system of linear equations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14419"/>
    </mc:Choice>
    <mc:Fallback>
      <p:transition spd="slow" advTm="14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advTm="2766"/>
    </mc:Choice>
    <mc:Fallback>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Introduce the next section</a:t>
            </a:r>
          </a:p>
          <a:p>
            <a:pPr lvl="1"/>
            <a:r>
              <a:rPr lang="en-US" dirty="0" smtClean="0"/>
              <a:t>Give an overview of what will be covered</a:t>
            </a:r>
            <a:endParaRPr lang="en-US" dirty="0" smtClean="0"/>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8854"/>
    </mc:Choice>
    <mc:Fallback>
      <p:transition spd="slow" advTm="8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approach</a:t>
            </a:r>
            <a:endParaRPr lang="en-CA" dirty="0">
              <a:latin typeface="Times New Roman" panose="02020603050405020304" pitchFamily="18" charset="0"/>
            </a:endParaRPr>
          </a:p>
        </p:txBody>
      </p:sp>
      <p:sp>
        <p:nvSpPr>
          <p:cNvPr id="3" name="Content Placeholder 2"/>
          <p:cNvSpPr>
            <a:spLocks noGrp="1"/>
          </p:cNvSpPr>
          <p:nvPr>
            <p:ph idx="1"/>
          </p:nvPr>
        </p:nvSpPr>
        <p:spPr>
          <a:xfrm>
            <a:off x="457200" y="1600200"/>
            <a:ext cx="8142270" cy="4525963"/>
          </a:xfrm>
        </p:spPr>
        <p:txBody>
          <a:bodyPr/>
          <a:lstStyle/>
          <a:p>
            <a:r>
              <a:rPr lang="en-US" dirty="0" smtClean="0">
                <a:latin typeface="Times New Roman" panose="02020603050405020304" pitchFamily="18" charset="0"/>
              </a:rPr>
              <a:t>We have now seen that these two problems are equivalent:</a:t>
            </a:r>
            <a:endParaRPr lang="en-US" dirty="0" smtClean="0">
              <a:latin typeface="Times New Roman" panose="02020603050405020304" pitchFamily="18" charset="0"/>
            </a:endParaRPr>
          </a:p>
          <a:p>
            <a:pPr lvl="1"/>
            <a:r>
              <a:rPr lang="en-US" dirty="0">
                <a:latin typeface="Times New Roman" panose="02020603050405020304" pitchFamily="18" charset="0"/>
              </a:rPr>
              <a:t>Find a linear combination of </a:t>
            </a:r>
            <a:r>
              <a:rPr lang="en-US" i="1" dirty="0">
                <a:latin typeface="Times New Roman" panose="02020603050405020304" pitchFamily="18" charset="0"/>
              </a:rPr>
              <a:t>n</a:t>
            </a:r>
            <a:r>
              <a:rPr lang="en-US" dirty="0">
                <a:latin typeface="Times New Roman" panose="02020603050405020304" pitchFamily="18" charset="0"/>
              </a:rPr>
              <a:t> vectors in </a:t>
            </a:r>
            <a:r>
              <a:rPr lang="en-US" b="1" dirty="0">
                <a:latin typeface="Times New Roman" panose="02020603050405020304" pitchFamily="18" charset="0"/>
              </a:rPr>
              <a:t>R</a:t>
            </a:r>
            <a:r>
              <a:rPr lang="en-US" i="1" baseline="30000" dirty="0">
                <a:latin typeface="Times New Roman" panose="02020603050405020304" pitchFamily="18" charset="0"/>
              </a:rPr>
              <a:t>m</a:t>
            </a:r>
            <a:r>
              <a:rPr lang="en-US" dirty="0">
                <a:latin typeface="Times New Roman" panose="02020603050405020304" pitchFamily="18" charset="0"/>
              </a:rPr>
              <a:t> that equals a target vector </a:t>
            </a:r>
            <a:r>
              <a:rPr lang="en-US" b="1" dirty="0">
                <a:latin typeface="Times New Roman" panose="02020603050405020304" pitchFamily="18" charset="0"/>
              </a:rPr>
              <a:t>v</a:t>
            </a:r>
            <a:r>
              <a:rPr lang="en-US" dirty="0">
                <a:latin typeface="Times New Roman" panose="02020603050405020304" pitchFamily="18" charset="0"/>
              </a:rPr>
              <a:t>, also in in </a:t>
            </a:r>
            <a:r>
              <a:rPr lang="en-US" b="1" dirty="0">
                <a:latin typeface="Times New Roman" panose="02020603050405020304" pitchFamily="18" charset="0"/>
              </a:rPr>
              <a:t>R</a:t>
            </a:r>
            <a:r>
              <a:rPr lang="en-US" i="1" baseline="30000" dirty="0">
                <a:latin typeface="Times New Roman" panose="02020603050405020304" pitchFamily="18" charset="0"/>
              </a:rPr>
              <a:t>m</a:t>
            </a:r>
            <a:endParaRPr lang="en-US" dirty="0">
              <a:latin typeface="Times New Roman" panose="02020603050405020304" pitchFamily="18" charset="0"/>
            </a:endParaRPr>
          </a:p>
          <a:p>
            <a:pPr lvl="1"/>
            <a:endParaRPr lang="en-US" dirty="0" smtClean="0">
              <a:latin typeface="Times New Roman" panose="02020603050405020304" pitchFamily="18" charset="0"/>
            </a:endParaRPr>
          </a:p>
          <a:p>
            <a:pPr lvl="1"/>
            <a:endParaRPr lang="en-US" dirty="0">
              <a:latin typeface="Times New Roman" panose="02020603050405020304" pitchFamily="18" charset="0"/>
            </a:endParaRPr>
          </a:p>
          <a:p>
            <a:pPr lvl="1"/>
            <a:r>
              <a:rPr lang="en-US" dirty="0" smtClean="0">
                <a:latin typeface="Times New Roman" panose="02020603050405020304" pitchFamily="18" charset="0"/>
              </a:rPr>
              <a:t>Solve this system of </a:t>
            </a:r>
            <a:r>
              <a:rPr lang="en-US" i="1" dirty="0" smtClean="0">
                <a:latin typeface="Times New Roman" panose="02020603050405020304" pitchFamily="18" charset="0"/>
              </a:rPr>
              <a:t>m</a:t>
            </a:r>
            <a:r>
              <a:rPr lang="en-US" dirty="0" smtClean="0">
                <a:latin typeface="Times New Roman" panose="02020603050405020304" pitchFamily="18" charset="0"/>
              </a:rPr>
              <a:t> linear equations in </a:t>
            </a:r>
            <a:r>
              <a:rPr lang="en-US" i="1" dirty="0" smtClean="0">
                <a:latin typeface="Times New Roman" panose="02020603050405020304" pitchFamily="18" charset="0"/>
              </a:rPr>
              <a:t>n</a:t>
            </a:r>
            <a:r>
              <a:rPr lang="en-US" dirty="0" smtClean="0">
                <a:latin typeface="Times New Roman" panose="02020603050405020304" pitchFamily="18" charset="0"/>
              </a:rPr>
              <a:t> unknowns</a:t>
            </a:r>
          </a:p>
          <a:p>
            <a:pPr lvl="1"/>
            <a:endParaRPr lang="en-US" dirty="0">
              <a:latin typeface="Times New Roman" panose="02020603050405020304" pitchFamily="18" charset="0"/>
            </a:endParaRPr>
          </a:p>
          <a:p>
            <a:pPr lvl="1"/>
            <a:endParaRPr lang="en-US" dirty="0" smtClean="0">
              <a:latin typeface="Times New Roman" panose="02020603050405020304" pitchFamily="18" charset="0"/>
            </a:endParaRPr>
          </a:p>
          <a:p>
            <a:pPr lvl="1"/>
            <a:endParaRPr lang="en-US" dirty="0">
              <a:latin typeface="Times New Roman" panose="02020603050405020304" pitchFamily="18" charset="0"/>
            </a:endParaRPr>
          </a:p>
          <a:p>
            <a:pPr lvl="1"/>
            <a:endParaRPr lang="en-US" dirty="0" smtClean="0">
              <a:latin typeface="Times New Roman" panose="02020603050405020304" pitchFamily="18" charset="0"/>
            </a:endParaRPr>
          </a:p>
          <a:p>
            <a:pPr lvl="1"/>
            <a:endParaRPr lang="en-US" dirty="0">
              <a:latin typeface="Times New Roman" panose="02020603050405020304" pitchFamily="18" charset="0"/>
            </a:endParaRPr>
          </a:p>
          <a:p>
            <a:pPr lvl="1"/>
            <a:endParaRPr lang="en-US" dirty="0"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a:t>
            </a:fld>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3417113100"/>
              </p:ext>
            </p:extLst>
          </p:nvPr>
        </p:nvGraphicFramePr>
        <p:xfrm>
          <a:off x="2162175" y="3988912"/>
          <a:ext cx="4691063" cy="2152650"/>
        </p:xfrm>
        <a:graphic>
          <a:graphicData uri="http://schemas.openxmlformats.org/presentationml/2006/ole">
            <mc:AlternateContent xmlns:mc="http://schemas.openxmlformats.org/markup-compatibility/2006">
              <mc:Choice xmlns:v="urn:schemas-microsoft-com:vml" Requires="v">
                <p:oleObj spid="_x0000_s294941" name="Equation" r:id="rId6" imgW="3949560" imgH="1968480" progId="Equation.DSMT4">
                  <p:embed/>
                </p:oleObj>
              </mc:Choice>
              <mc:Fallback>
                <p:oleObj name="Equation" r:id="rId6" imgW="3949560" imgH="1968480" progId="Equation.DSMT4">
                  <p:embed/>
                  <p:pic>
                    <p:nvPicPr>
                      <p:cNvPr id="0" name="Object 6"/>
                      <p:cNvPicPr>
                        <a:picLocks noChangeAspect="1" noChangeArrowheads="1"/>
                      </p:cNvPicPr>
                      <p:nvPr/>
                    </p:nvPicPr>
                    <p:blipFill>
                      <a:blip r:embed="rId7"/>
                      <a:srcRect/>
                      <a:stretch>
                        <a:fillRect/>
                      </a:stretch>
                    </p:blipFill>
                    <p:spPr bwMode="auto">
                      <a:xfrm>
                        <a:off x="2162175" y="3988912"/>
                        <a:ext cx="46910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48940501"/>
              </p:ext>
            </p:extLst>
          </p:nvPr>
        </p:nvGraphicFramePr>
        <p:xfrm>
          <a:off x="2452688" y="2764502"/>
          <a:ext cx="4119562" cy="360363"/>
        </p:xfrm>
        <a:graphic>
          <a:graphicData uri="http://schemas.openxmlformats.org/presentationml/2006/ole">
            <mc:AlternateContent xmlns:mc="http://schemas.openxmlformats.org/markup-compatibility/2006">
              <mc:Choice xmlns:v="urn:schemas-microsoft-com:vml" Requires="v">
                <p:oleObj spid="_x0000_s294942" name="Equation" r:id="rId8" imgW="3466800" imgH="330120" progId="Equation.DSMT4">
                  <p:embed/>
                </p:oleObj>
              </mc:Choice>
              <mc:Fallback>
                <p:oleObj name="Equation" r:id="rId8" imgW="3466800" imgH="330120" progId="Equation.DSMT4">
                  <p:embed/>
                  <p:pic>
                    <p:nvPicPr>
                      <p:cNvPr id="0" name=""/>
                      <p:cNvPicPr>
                        <a:picLocks noChangeAspect="1" noChangeArrowheads="1"/>
                      </p:cNvPicPr>
                      <p:nvPr/>
                    </p:nvPicPr>
                    <p:blipFill>
                      <a:blip r:embed="rId9"/>
                      <a:srcRect/>
                      <a:stretch>
                        <a:fillRect/>
                      </a:stretch>
                    </p:blipFill>
                    <p:spPr bwMode="auto">
                      <a:xfrm>
                        <a:off x="2452688" y="2764502"/>
                        <a:ext cx="41195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2435345071"/>
      </p:ext>
    </p:extLst>
  </p:cSld>
  <p:clrMapOvr>
    <a:masterClrMapping/>
  </p:clrMapOvr>
  <mc:AlternateContent xmlns:mc="http://schemas.openxmlformats.org/markup-compatibility/2006">
    <mc:Choice xmlns:p14="http://schemas.microsoft.com/office/powerpoint/2010/main" Requires="p14">
      <p:transition spd="slow" p14:dur="2000" advTm="25256"/>
    </mc:Choice>
    <mc:Fallback>
      <p:transition spd="slow" advTm="25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techniques</a:t>
            </a:r>
            <a:endParaRPr lang="en-CA" dirty="0">
              <a:latin typeface="Times New Roman" panose="02020603050405020304" pitchFamily="18" charset="0"/>
            </a:endParaRPr>
          </a:p>
        </p:txBody>
      </p:sp>
      <p:sp>
        <p:nvSpPr>
          <p:cNvPr id="3" name="Content Placeholder 2"/>
          <p:cNvSpPr>
            <a:spLocks noGrp="1"/>
          </p:cNvSpPr>
          <p:nvPr>
            <p:ph idx="1"/>
          </p:nvPr>
        </p:nvSpPr>
        <p:spPr>
          <a:xfrm>
            <a:off x="457200" y="1600200"/>
            <a:ext cx="8142270" cy="4525963"/>
          </a:xfrm>
        </p:spPr>
        <p:txBody>
          <a:bodyPr/>
          <a:lstStyle/>
          <a:p>
            <a:r>
              <a:rPr lang="en-US" dirty="0" smtClean="0">
                <a:latin typeface="Times New Roman" panose="02020603050405020304" pitchFamily="18" charset="0"/>
              </a:rPr>
              <a:t>Solving such algebraic equations by hand is difficult, at best,</a:t>
            </a:r>
            <a:br>
              <a:rPr lang="en-US" dirty="0" smtClean="0">
                <a:latin typeface="Times New Roman" panose="02020603050405020304" pitchFamily="18" charset="0"/>
              </a:rPr>
            </a:br>
            <a:r>
              <a:rPr lang="en-US" dirty="0" smtClean="0">
                <a:latin typeface="Times New Roman" panose="02020603050405020304" pitchFamily="18" charset="0"/>
              </a:rPr>
              <a:t>	and tedious and error prone</a:t>
            </a:r>
          </a:p>
          <a:p>
            <a:pPr lvl="1"/>
            <a:r>
              <a:rPr lang="en-US" dirty="0" smtClean="0">
                <a:latin typeface="Times New Roman" panose="02020603050405020304" pitchFamily="18" charset="0"/>
              </a:rPr>
              <a:t>We will introduce a technique that will solve such a system</a:t>
            </a:r>
            <a:r>
              <a:rPr lang="en-US" dirty="0">
                <a:latin typeface="Times New Roman" panose="02020603050405020304" pitchFamily="18" charset="0"/>
              </a:rPr>
              <a:t/>
            </a:r>
            <a:br>
              <a:rPr lang="en-US" dirty="0">
                <a:latin typeface="Times New Roman" panose="02020603050405020304" pitchFamily="18" charset="0"/>
              </a:rPr>
            </a:br>
            <a:r>
              <a:rPr lang="en-US" dirty="0" smtClean="0">
                <a:latin typeface="Times New Roman" panose="02020603050405020304" pitchFamily="18" charset="0"/>
              </a:rPr>
              <a:t>that eliminates the variable names</a:t>
            </a:r>
          </a:p>
          <a:p>
            <a:pPr lvl="1"/>
            <a:r>
              <a:rPr lang="en-US" dirty="0" smtClean="0">
                <a:latin typeface="Times New Roman" panose="02020603050405020304" pitchFamily="18" charset="0"/>
              </a:rPr>
              <a:t>This technique can easily be programmed into a computer</a:t>
            </a:r>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dirty="0"/>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72520578"/>
      </p:ext>
    </p:extLst>
  </p:cSld>
  <p:clrMapOvr>
    <a:masterClrMapping/>
  </p:clrMapOvr>
  <mc:AlternateContent xmlns:mc="http://schemas.openxmlformats.org/markup-compatibility/2006">
    <mc:Choice xmlns:p14="http://schemas.microsoft.com/office/powerpoint/2010/main" Requires="p14">
      <p:transition spd="slow" p14:dur="2000" advTm="35758"/>
    </mc:Choice>
    <mc:Fallback>
      <p:transition spd="slow" advTm="35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combinations to linear equations</a:t>
            </a:r>
            <a:endParaRPr lang="en-CA" dirty="0">
              <a:latin typeface="Times New Roman" panose="02020603050405020304" pitchFamily="18" charset="0"/>
            </a:endParaRPr>
          </a:p>
        </p:txBody>
      </p:sp>
      <p:sp>
        <p:nvSpPr>
          <p:cNvPr id="3" name="Content Placeholder 2"/>
          <p:cNvSpPr>
            <a:spLocks noGrp="1"/>
          </p:cNvSpPr>
          <p:nvPr>
            <p:ph idx="1"/>
          </p:nvPr>
        </p:nvSpPr>
        <p:spPr>
          <a:xfrm>
            <a:off x="457200" y="1600200"/>
            <a:ext cx="8142270" cy="4525963"/>
          </a:xfrm>
        </p:spPr>
        <p:txBody>
          <a:bodyPr/>
          <a:lstStyle/>
          <a:p>
            <a:r>
              <a:rPr lang="en-US" dirty="0" smtClean="0">
                <a:latin typeface="Times New Roman" panose="02020603050405020304" pitchFamily="18" charset="0"/>
              </a:rPr>
              <a:t>In the next few topics, we will:</a:t>
            </a:r>
          </a:p>
          <a:p>
            <a:pPr lvl="1"/>
            <a:r>
              <a:rPr lang="en-US" dirty="0" smtClean="0">
                <a:latin typeface="Times New Roman" panose="02020603050405020304" pitchFamily="18" charset="0"/>
              </a:rPr>
              <a:t>Define matrices, its entries, column vectors</a:t>
            </a:r>
          </a:p>
          <a:p>
            <a:pPr lvl="1"/>
            <a:r>
              <a:rPr lang="en-US" dirty="0" smtClean="0">
                <a:latin typeface="Times New Roman" panose="02020603050405020304" pitchFamily="18" charset="0"/>
              </a:rPr>
              <a:t>Define the augmented matrix equivalent to a given system of linear equations</a:t>
            </a:r>
          </a:p>
          <a:p>
            <a:pPr lvl="1"/>
            <a:r>
              <a:rPr lang="en-US" dirty="0" smtClean="0">
                <a:latin typeface="Times New Roman" panose="02020603050405020304" pitchFamily="18" charset="0"/>
              </a:rPr>
              <a:t>Define the possible </a:t>
            </a:r>
            <a:r>
              <a:rPr lang="en-US" i="1" dirty="0" smtClean="0">
                <a:latin typeface="Times New Roman" panose="02020603050405020304" pitchFamily="18" charset="0"/>
              </a:rPr>
              <a:t>row operations</a:t>
            </a:r>
            <a:endParaRPr lang="en-US" dirty="0" smtClean="0">
              <a:latin typeface="Times New Roman" panose="02020603050405020304" pitchFamily="18" charset="0"/>
            </a:endParaRPr>
          </a:p>
          <a:p>
            <a:pPr lvl="1"/>
            <a:r>
              <a:rPr lang="en-US" dirty="0" smtClean="0">
                <a:latin typeface="Times New Roman" panose="02020603050405020304" pitchFamily="18" charset="0"/>
              </a:rPr>
              <a:t>Define leading zeros in a row, the leading non-zer</a:t>
            </a:r>
            <a:r>
              <a:rPr lang="en-US" dirty="0" smtClean="0">
                <a:latin typeface="Times New Roman" panose="02020603050405020304" pitchFamily="18" charset="0"/>
              </a:rPr>
              <a:t>o entry in a row, and row-echelon form</a:t>
            </a:r>
          </a:p>
          <a:p>
            <a:pPr lvl="1"/>
            <a:r>
              <a:rPr lang="en-US" dirty="0" smtClean="0">
                <a:latin typeface="Times New Roman" panose="02020603050405020304" pitchFamily="18" charset="0"/>
              </a:rPr>
              <a:t>Describing numerically stable algorithms that manipulate the augmented matrix to find a solution to the system of linear equations:</a:t>
            </a:r>
          </a:p>
          <a:p>
            <a:pPr lvl="2"/>
            <a:r>
              <a:rPr lang="en-US" dirty="0" smtClean="0">
                <a:latin typeface="Times New Roman" panose="02020603050405020304" pitchFamily="18" charset="0"/>
              </a:rPr>
              <a:t>Gaussian elimination with partial pivoting</a:t>
            </a:r>
          </a:p>
          <a:p>
            <a:pPr lvl="2"/>
            <a:r>
              <a:rPr lang="en-US" dirty="0" smtClean="0">
                <a:latin typeface="Times New Roman" panose="02020603050405020304" pitchFamily="18" charset="0"/>
              </a:rPr>
              <a:t>Backward substitution</a:t>
            </a:r>
            <a:r>
              <a:rPr lang="en-US" dirty="0" smtClean="0">
                <a:latin typeface="Times New Roman" panose="02020603050405020304" pitchFamily="18" charset="0"/>
              </a:rPr>
              <a:t> </a:t>
            </a:r>
            <a:endParaRPr lang="en-US" dirty="0"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5</a:t>
            </a:fld>
            <a:endParaRPr lang="en-CA"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74450046"/>
      </p:ext>
    </p:extLst>
  </p:cSld>
  <p:clrMapOvr>
    <a:masterClrMapping/>
  </p:clrMapOvr>
  <mc:AlternateContent xmlns:mc="http://schemas.openxmlformats.org/markup-compatibility/2006">
    <mc:Choice xmlns:p14="http://schemas.microsoft.com/office/powerpoint/2010/main" Requires="p14">
      <p:transition spd="slow" p14:dur="2000" advTm="61151"/>
    </mc:Choice>
    <mc:Fallback>
      <p:transition spd="slow" advTm="61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Following this </a:t>
            </a:r>
            <a:r>
              <a:rPr lang="en-US" dirty="0"/>
              <a:t>topic</a:t>
            </a:r>
            <a:r>
              <a:rPr lang="en-US" dirty="0" smtClean="0"/>
              <a:t>, you now</a:t>
            </a:r>
          </a:p>
          <a:p>
            <a:pPr lvl="1"/>
            <a:r>
              <a:rPr lang="en-US" dirty="0" smtClean="0"/>
              <a:t>Understand the purpose of the next five topics</a:t>
            </a:r>
          </a:p>
          <a:p>
            <a:pPr lvl="1"/>
            <a:r>
              <a:rPr lang="en-US" dirty="0" smtClean="0">
                <a:latin typeface="Times New Roman" panose="02020603050405020304" pitchFamily="18" charset="0"/>
              </a:rPr>
              <a:t>Know that at the end of this sequence of topics,</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you will be able to either find a solution to a system of linear 	equations or determine no solution exists</a:t>
            </a:r>
            <a:endParaRPr lang="en-US" dirty="0"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35161134"/>
      </p:ext>
    </p:extLst>
  </p:cSld>
  <p:clrMapOvr>
    <a:masterClrMapping/>
  </p:clrMapOvr>
  <mc:AlternateContent xmlns:mc="http://schemas.openxmlformats.org/markup-compatibility/2006">
    <mc:Choice xmlns:p14="http://schemas.microsoft.com/office/powerpoint/2010/main" Requires="p14">
      <p:transition spd="slow" p14:dur="2000" advTm="22772"/>
    </mc:Choice>
    <mc:Fallback>
      <p:transition spd="slow" advTm="22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a:t>
            </a:r>
            <a:r>
              <a:rPr lang="en-US" dirty="0" smtClean="0"/>
              <a:t>1]	https</a:t>
            </a:r>
            <a:r>
              <a:rPr lang="en-US" dirty="0"/>
              <a:t>://</a:t>
            </a:r>
            <a:r>
              <a:rPr lang="en-US" dirty="0" smtClean="0"/>
              <a:t>en.wikipedia.org/wiki/System_of_linear_equations</a:t>
            </a:r>
            <a:endParaRPr lang="en-CA" sz="2000" dirty="0" smtClean="0"/>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advTm="2164"/>
    </mc:Choice>
    <mc:Fallback>
      <p:transition spd="slow" advTm="2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US" sz="1800" smtClean="0"/>
              <a:t>None so far.</a:t>
            </a:r>
            <a:endParaRPr lang="en-CA" sz="1800" dirty="0"/>
          </a:p>
        </p:txBody>
      </p:sp>
      <p:sp>
        <p:nvSpPr>
          <p:cNvPr id="4" name="Footer Placeholder 3"/>
          <p:cNvSpPr>
            <a:spLocks noGrp="1"/>
          </p:cNvSpPr>
          <p:nvPr>
            <p:ph type="ftr" sz="quarter" idx="11"/>
          </p:nvPr>
        </p:nvSpPr>
        <p:spPr/>
        <p:txBody>
          <a:bodyPr/>
          <a:lstStyle/>
          <a:p>
            <a:r>
              <a:rPr lang="en-CA" smtClean="0"/>
              <a:t>A systematic approach to solving a system of linear equations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advTm="1886"/>
    </mc:Choice>
    <mc:Fallback>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r>
              <a:rPr lang="en-CA" sz="1800" dirty="0" smtClean="0"/>
              <a:t>.</a:t>
            </a:r>
          </a:p>
          <a:p>
            <a:pPr marL="0" indent="0">
              <a:buNone/>
            </a:pPr>
            <a:endParaRPr lang="en-CA" sz="105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A systematic approach to solving a system of linear equations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advTm="1577"/>
    </mc:Choice>
    <mc:Fallback>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6"/>
</p:tagLst>
</file>

<file path=ppt/tags/tag2.xml><?xml version="1.0" encoding="utf-8"?>
<p:tagLst xmlns:a="http://schemas.openxmlformats.org/drawingml/2006/main" xmlns:r="http://schemas.openxmlformats.org/officeDocument/2006/relationships" xmlns:p="http://schemas.openxmlformats.org/presentationml/2006/main">
  <p:tag name="TIMING" val="|9.7|11.9"/>
</p:tagLst>
</file>

<file path=ppt/tags/tag3.xml><?xml version="1.0" encoding="utf-8"?>
<p:tagLst xmlns:a="http://schemas.openxmlformats.org/drawingml/2006/main" xmlns:r="http://schemas.openxmlformats.org/officeDocument/2006/relationships" xmlns:p="http://schemas.openxmlformats.org/presentationml/2006/main">
  <p:tag name="TIMING" val="|3.6|6.9|9.3|8|11.9|12.1|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29163</TotalTime>
  <Words>508</Words>
  <Application>Microsoft Office PowerPoint</Application>
  <PresentationFormat>On-screen Show (4:3)</PresentationFormat>
  <Paragraphs>64</Paragraphs>
  <Slides>10</Slides>
  <Notes>0</Notes>
  <HiddenSlides>0</HiddenSlides>
  <MMClips>10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Equation</vt:lpstr>
      <vt:lpstr>6.4 A systematic approach to solving a system of linear equations</vt:lpstr>
      <vt:lpstr>Introduction</vt:lpstr>
      <vt:lpstr>Systematic approach</vt:lpstr>
      <vt:lpstr>Systematic techniques</vt:lpstr>
      <vt:lpstr>Linear combinations to linear equations</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681</cp:revision>
  <dcterms:created xsi:type="dcterms:W3CDTF">2020-04-30T19:27:29Z</dcterms:created>
  <dcterms:modified xsi:type="dcterms:W3CDTF">2020-10-08T16:31:13Z</dcterms:modified>
</cp:coreProperties>
</file>